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31337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6" d="100"/>
          <a:sy n="26" d="100"/>
        </p:scale>
        <p:origin x="114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1pPr>
    <a:lvl2pPr indent="228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2pPr>
    <a:lvl3pPr indent="457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3pPr>
    <a:lvl4pPr indent="685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4pPr>
    <a:lvl5pPr indent="9144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5pPr>
    <a:lvl6pPr indent="11430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6pPr>
    <a:lvl7pPr indent="13716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7pPr>
    <a:lvl8pPr indent="16002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8pPr>
    <a:lvl9pPr indent="1828800" defTabSz="3133725" latinLnBrk="0">
      <a:spcBef>
        <a:spcPts val="1400"/>
      </a:spcBef>
      <a:defRPr sz="41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932045" y="2463799"/>
            <a:ext cx="26334721" cy="5339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8373725" y="7802880"/>
            <a:ext cx="12893041" cy="14142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6746" tIns="156746" rIns="156746" bIns="156746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0399844" y="20469640"/>
            <a:ext cx="872318" cy="910393"/>
          </a:xfrm>
          <a:prstGeom prst="rect">
            <a:avLst/>
          </a:prstGeom>
          <a:ln w="12700">
            <a:miter lim="400000"/>
          </a:ln>
        </p:spPr>
        <p:txBody>
          <a:bodyPr wrap="none" lIns="156746" tIns="156746" rIns="156746" bIns="156746" anchor="ctr">
            <a:spAutoFit/>
          </a:bodyPr>
          <a:lstStyle>
            <a:lvl1pPr algn="r">
              <a:defRPr sz="41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1174750" marR="0" indent="-1174750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689192" marR="0" indent="-112232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185191" marR="0" indent="-1049878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949856" marR="0" indent="-1247681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–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10534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»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15106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19678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24250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2882209" marR="0" indent="-4782784" algn="l" defTabSz="3133725" rtl="0" latinLnBrk="0">
        <a:lnSpc>
          <a:spcPct val="10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11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31337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32918400" cy="4022725"/>
            <a:chOff x="0" y="0"/>
            <a:chExt cx="32918400" cy="4022725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32918400" cy="4022725"/>
            </a:xfrm>
            <a:prstGeom prst="rect">
              <a:avLst/>
            </a:prstGeom>
            <a:solidFill>
              <a:srgbClr val="C00000"/>
            </a:solidFill>
            <a:ln w="25400" cap="flat">
              <a:solidFill>
                <a:srgbClr val="385D8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651374"/>
              <a:ext cx="32918400" cy="271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9187" tIns="39187" rIns="39187" bIns="39187" numCol="1" anchor="ctr">
              <a:spAutoFit/>
            </a:bodyPr>
            <a:lstStyle/>
            <a:p>
              <a:pPr algn="ctr">
                <a:defRPr sz="8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Artistic Style Transfer</a:t>
              </a:r>
            </a:p>
            <a:p>
              <a:pPr algn="ctr">
                <a:defRPr sz="5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Nicholas Tan, Elias Wang</a:t>
              </a:r>
            </a:p>
            <a:p>
              <a:pPr algn="ctr">
                <a:defRPr sz="4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Department of Electrical Engineering, Stanford University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411162" y="4511675"/>
            <a:ext cx="10870456" cy="8229600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1487991" y="4511675"/>
            <a:ext cx="10342193" cy="16928014"/>
          </a:xfrm>
          <a:prstGeom prst="roundRect">
            <a:avLst>
              <a:gd name="adj" fmla="val 3473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49274" y="4572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Motivation</a:t>
            </a:r>
          </a:p>
        </p:txBody>
      </p:sp>
      <p:sp>
        <p:nvSpPr>
          <p:cNvPr id="26" name="Shape 26"/>
          <p:cNvSpPr/>
          <p:nvPr/>
        </p:nvSpPr>
        <p:spPr>
          <a:xfrm>
            <a:off x="12933361" y="4572000"/>
            <a:ext cx="8691216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Algorithm Overview</a:t>
            </a:r>
          </a:p>
        </p:txBody>
      </p:sp>
      <p:sp>
        <p:nvSpPr>
          <p:cNvPr id="27" name="Shape 27"/>
          <p:cNvSpPr/>
          <p:nvPr/>
        </p:nvSpPr>
        <p:spPr>
          <a:xfrm>
            <a:off x="411162" y="13166725"/>
            <a:ext cx="10870456" cy="8291514"/>
          </a:xfrm>
          <a:prstGeom prst="roundRect">
            <a:avLst>
              <a:gd name="adj" fmla="val 3787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17536" y="13208000"/>
            <a:ext cx="11726865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Related Work</a:t>
            </a:r>
          </a:p>
        </p:txBody>
      </p:sp>
      <p:sp>
        <p:nvSpPr>
          <p:cNvPr id="29" name="Shape 29"/>
          <p:cNvSpPr/>
          <p:nvPr/>
        </p:nvSpPr>
        <p:spPr>
          <a:xfrm>
            <a:off x="22102585" y="4572000"/>
            <a:ext cx="10219730" cy="16928014"/>
          </a:xfrm>
          <a:prstGeom prst="roundRect">
            <a:avLst>
              <a:gd name="adj" fmla="val 3222"/>
            </a:avLst>
          </a:prstGeom>
          <a:ln w="57150">
            <a:solidFill>
              <a:srgbClr val="C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3489989" y="4572000"/>
            <a:ext cx="8228823" cy="85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187" tIns="39187" rIns="39187" bIns="39187">
            <a:spAutoFit/>
          </a:bodyPr>
          <a:lstStyle>
            <a:lvl1pPr algn="ctr">
              <a:defRPr sz="51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Experimental Results</a:t>
            </a:r>
          </a:p>
        </p:txBody>
      </p:sp>
      <p:pic>
        <p:nvPicPr>
          <p:cNvPr id="3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562" y="5466350"/>
            <a:ext cx="6245735" cy="7094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/>
        </p:nvSpPr>
        <p:spPr>
          <a:xfrm>
            <a:off x="685688" y="5425075"/>
            <a:ext cx="3902876" cy="694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/>
            </a:pPr>
            <a:r>
              <a:t>Leon A. Gatys, Alexander S. Ecker, Matthias Bethge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Using a biologically inspired vision model, called “Deep Neural Networks,” an artificial system can be trained to learn different styles of painting and subsequently recreate images rendered in that style.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The model is successful because it is able to distinguish between “style” vs. “content”</a:t>
            </a:r>
          </a:p>
        </p:txBody>
      </p:sp>
      <p:pic>
        <p:nvPicPr>
          <p:cNvPr id="33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759" y="14278466"/>
            <a:ext cx="6245735" cy="624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 flipH="1">
            <a:off x="7865726" y="19108041"/>
            <a:ext cx="1922874" cy="247226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7184921" y="14102350"/>
            <a:ext cx="3131377" cy="580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600"/>
            </a:lvl1pPr>
          </a:lstStyle>
          <a:p>
            <a:r>
              <a:t>Using a modification (Elad) of Texture-Synthesis (Kwatra), it is possible to get fast and comparable style-transfer results. This method focuses on separating information-poor areas to hallucinate the style and high content areas where it keeps the original image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2018302" y="14051130"/>
            <a:ext cx="2840699" cy="1031239"/>
            <a:chOff x="0" y="0"/>
            <a:chExt cx="2840698" cy="1031238"/>
          </a:xfrm>
          <a:noFill/>
        </p:grpSpPr>
        <p:sp>
          <p:nvSpPr>
            <p:cNvPr id="36" name="Shape 36"/>
            <p:cNvSpPr/>
            <p:nvPr/>
          </p:nvSpPr>
          <p:spPr>
            <a:xfrm>
              <a:off x="0" y="0"/>
              <a:ext cx="2840699" cy="584370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900"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0" y="0"/>
              <a:ext cx="2840699" cy="103123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200"/>
              </a:lvl1pPr>
            </a:lstStyle>
            <a:p>
              <a:r>
                <a:t>Patch matching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414699" y="13895654"/>
            <a:ext cx="3025322" cy="1031239"/>
            <a:chOff x="0" y="0"/>
            <a:chExt cx="3025320" cy="1031238"/>
          </a:xfrm>
          <a:noFill/>
        </p:grpSpPr>
        <p:sp>
          <p:nvSpPr>
            <p:cNvPr id="39" name="Shape 39"/>
            <p:cNvSpPr/>
            <p:nvPr/>
          </p:nvSpPr>
          <p:spPr>
            <a:xfrm>
              <a:off x="0" y="0"/>
              <a:ext cx="3025321" cy="533156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900"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0" y="0"/>
              <a:ext cx="3025321" cy="103123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200"/>
              </a:lvl1pPr>
            </a:lstStyle>
            <a:p>
              <a:r>
                <a:rPr dirty="0"/>
                <a:t>Texture Synthesis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8760318" y="13981776"/>
            <a:ext cx="2981282" cy="653725"/>
            <a:chOff x="0" y="0"/>
            <a:chExt cx="2981281" cy="653724"/>
          </a:xfrm>
          <a:noFill/>
        </p:grpSpPr>
        <p:sp>
          <p:nvSpPr>
            <p:cNvPr id="42" name="Shape 42"/>
            <p:cNvSpPr/>
            <p:nvPr/>
          </p:nvSpPr>
          <p:spPr>
            <a:xfrm>
              <a:off x="-1" y="-1"/>
              <a:ext cx="2981283" cy="653726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-1" y="-1"/>
              <a:ext cx="2981283" cy="56133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/>
              </a:pPr>
              <a:r>
                <a:t>Content Fusion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956108" y="17695656"/>
            <a:ext cx="2700285" cy="576842"/>
            <a:chOff x="0" y="0"/>
            <a:chExt cx="2700284" cy="576841"/>
          </a:xfrm>
          <a:noFill/>
        </p:grpSpPr>
        <p:sp>
          <p:nvSpPr>
            <p:cNvPr id="45" name="Shape 45"/>
            <p:cNvSpPr/>
            <p:nvPr/>
          </p:nvSpPr>
          <p:spPr>
            <a:xfrm>
              <a:off x="-1" y="-1"/>
              <a:ext cx="2700286" cy="576843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-1" y="-1"/>
              <a:ext cx="2700286" cy="56133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/>
              </a:pPr>
              <a:r>
                <a:t>Color Transfer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5734895" y="17801829"/>
            <a:ext cx="2025062" cy="574275"/>
            <a:chOff x="0" y="0"/>
            <a:chExt cx="2025061" cy="574274"/>
          </a:xfrm>
          <a:noFill/>
        </p:grpSpPr>
        <p:sp>
          <p:nvSpPr>
            <p:cNvPr id="48" name="Shape 48"/>
            <p:cNvSpPr/>
            <p:nvPr/>
          </p:nvSpPr>
          <p:spPr>
            <a:xfrm>
              <a:off x="-1" y="-1"/>
              <a:ext cx="2025063" cy="574276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-1" y="-1"/>
              <a:ext cx="2025063" cy="56133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/>
              </a:pPr>
              <a:r>
                <a:t>Denoise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8607824" y="5878669"/>
            <a:ext cx="2950253" cy="561339"/>
            <a:chOff x="0" y="0"/>
            <a:chExt cx="2950252" cy="561338"/>
          </a:xfrm>
          <a:noFill/>
        </p:grpSpPr>
        <p:sp>
          <p:nvSpPr>
            <p:cNvPr id="54" name="Shape 54"/>
            <p:cNvSpPr/>
            <p:nvPr/>
          </p:nvSpPr>
          <p:spPr>
            <a:xfrm>
              <a:off x="0" y="0"/>
              <a:ext cx="2950253" cy="516969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3900"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0" y="0"/>
              <a:ext cx="2950253" cy="56133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200"/>
              </a:lvl1pPr>
            </a:lstStyle>
            <a:p>
              <a:r>
                <a:t>Hallucination</a:t>
              </a:r>
            </a:p>
          </p:txBody>
        </p:sp>
      </p:grpSp>
      <p:sp>
        <p:nvSpPr>
          <p:cNvPr id="57" name="Shape 57"/>
          <p:cNvSpPr/>
          <p:nvPr/>
        </p:nvSpPr>
        <p:spPr>
          <a:xfrm>
            <a:off x="11892677" y="5810865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Content Image</a:t>
            </a:r>
          </a:p>
        </p:txBody>
      </p:sp>
      <p:sp>
        <p:nvSpPr>
          <p:cNvPr id="58" name="Shape 58"/>
          <p:cNvSpPr/>
          <p:nvPr/>
        </p:nvSpPr>
        <p:spPr>
          <a:xfrm>
            <a:off x="15429062" y="5878669"/>
            <a:ext cx="3105806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t>Style Image</a:t>
            </a:r>
          </a:p>
        </p:txBody>
      </p:sp>
      <p:pic>
        <p:nvPicPr>
          <p:cNvPr id="59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92677" y="6353604"/>
            <a:ext cx="30480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5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65143" y="6431024"/>
            <a:ext cx="2970217" cy="297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6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588328" y="6463443"/>
            <a:ext cx="2938163" cy="293816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5380033" y="9760446"/>
            <a:ext cx="2728453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Color transfer</a:t>
            </a:r>
          </a:p>
        </p:txBody>
      </p:sp>
      <p:sp>
        <p:nvSpPr>
          <p:cNvPr id="63" name="Shape 63"/>
          <p:cNvSpPr/>
          <p:nvPr/>
        </p:nvSpPr>
        <p:spPr>
          <a:xfrm>
            <a:off x="18673199" y="9692859"/>
            <a:ext cx="2979739" cy="56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Add noise</a:t>
            </a:r>
          </a:p>
        </p:txBody>
      </p:sp>
      <p:pic>
        <p:nvPicPr>
          <p:cNvPr id="64" name="image7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75382" y="14535635"/>
            <a:ext cx="2462601" cy="246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8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864285" y="14535635"/>
            <a:ext cx="2517436" cy="2517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9.jpe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294640" y="10490813"/>
            <a:ext cx="3072770" cy="3072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10.jpe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617825" y="10490813"/>
            <a:ext cx="3024166" cy="3024166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8414631" y="17726031"/>
            <a:ext cx="2765877" cy="1031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t>Resize estimate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2057746" y="14494876"/>
            <a:ext cx="2676616" cy="2548499"/>
            <a:chOff x="0" y="0"/>
            <a:chExt cx="2676614" cy="2548498"/>
          </a:xfrm>
        </p:grpSpPr>
        <p:pic>
          <p:nvPicPr>
            <p:cNvPr id="69" name="image11.jpe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-1"/>
              <a:ext cx="1529795" cy="1529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image10.jpe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6124" y="948007"/>
              <a:ext cx="1600491" cy="1600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" name="Shape 71"/>
            <p:cNvSpPr/>
            <p:nvPr/>
          </p:nvSpPr>
          <p:spPr>
            <a:xfrm>
              <a:off x="661055" y="307311"/>
              <a:ext cx="143140" cy="147664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2046751" y="1077142"/>
              <a:ext cx="134101" cy="133667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74" name="image12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928173" y="10611776"/>
            <a:ext cx="3198969" cy="2951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13.jpe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8473740" y="18155696"/>
            <a:ext cx="1152187" cy="1152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13.jpe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082847" y="18799753"/>
            <a:ext cx="2298874" cy="2298874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18473740" y="19484860"/>
            <a:ext cx="609107" cy="1613768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9635478" y="18145014"/>
            <a:ext cx="1731263" cy="47776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9" name="Shape 79"/>
          <p:cNvSpPr/>
          <p:nvPr/>
        </p:nvSpPr>
        <p:spPr>
          <a:xfrm>
            <a:off x="18473740" y="18155696"/>
            <a:ext cx="609107" cy="46708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92" name="Group 92"/>
          <p:cNvGrpSpPr/>
          <p:nvPr/>
        </p:nvGrpSpPr>
        <p:grpSpPr>
          <a:xfrm>
            <a:off x="23001878" y="6187528"/>
            <a:ext cx="8184239" cy="13696958"/>
            <a:chOff x="0" y="0"/>
            <a:chExt cx="8184237" cy="13696957"/>
          </a:xfrm>
        </p:grpSpPr>
        <p:pic>
          <p:nvPicPr>
            <p:cNvPr id="80" name="house_night.jp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794720" y="2817533"/>
              <a:ext cx="2594796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" name="house_night2.jp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2794720" y="5579076"/>
              <a:ext cx="2594796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" name="house_pic.jp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2794720" y="8340621"/>
              <a:ext cx="2594796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" name="house_schrei.jp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811175" y="11102162"/>
              <a:ext cx="2594796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night2.jp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0" y="5579076"/>
              <a:ext cx="2594795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picasso2.jp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0" y="8340621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image5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830403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" name="derschrei_small.jp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0" y="11102162"/>
              <a:ext cx="2594795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8" name="eagle_night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5589443" y="2817533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" name="eagle_night2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5589443" y="5579076"/>
              <a:ext cx="2594795" cy="2594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" name="image4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94720" y="0"/>
              <a:ext cx="2594796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eagles.jp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5589443" y="0"/>
              <a:ext cx="2594795" cy="2594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/>
          <p:cNvSpPr txBox="1"/>
          <p:nvPr/>
        </p:nvSpPr>
        <p:spPr>
          <a:xfrm>
            <a:off x="11927439" y="5249793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Input:</a:t>
            </a:r>
          </a:p>
        </p:txBody>
      </p:sp>
      <p:sp>
        <p:nvSpPr>
          <p:cNvPr id="93" name="Shape 62"/>
          <p:cNvSpPr/>
          <p:nvPr/>
        </p:nvSpPr>
        <p:spPr>
          <a:xfrm>
            <a:off x="11876277" y="9882678"/>
            <a:ext cx="2728453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Segmentation</a:t>
            </a:r>
            <a:endParaRPr dirty="0"/>
          </a:p>
        </p:txBody>
      </p:sp>
      <p:sp>
        <p:nvSpPr>
          <p:cNvPr id="94" name="TextBox 93"/>
          <p:cNvSpPr txBox="1"/>
          <p:nvPr/>
        </p:nvSpPr>
        <p:spPr>
          <a:xfrm>
            <a:off x="11897942" y="9323791"/>
            <a:ext cx="377878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31337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Initialization: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31337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155</Words>
  <Application>Microsoft Office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Eli</cp:lastModifiedBy>
  <cp:revision>2</cp:revision>
  <dcterms:modified xsi:type="dcterms:W3CDTF">2016-12-06T04:14:11Z</dcterms:modified>
</cp:coreProperties>
</file>